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343" r:id="rId2"/>
    <p:sldId id="356" r:id="rId3"/>
    <p:sldId id="359" r:id="rId4"/>
  </p:sldIdLst>
  <p:sldSz cx="9144000" cy="6858000" type="screen4x3"/>
  <p:notesSz cx="6985000" cy="92837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00" userDrawn="1">
          <p15:clr>
            <a:srgbClr val="A4A3A4"/>
          </p15:clr>
        </p15:guide>
        <p15:guide id="3" orient="horz" pos="960">
          <p15:clr>
            <a:srgbClr val="A4A3A4"/>
          </p15:clr>
        </p15:guide>
        <p15:guide id="5" orient="horz" pos="4032">
          <p15:clr>
            <a:srgbClr val="A4A3A4"/>
          </p15:clr>
        </p15:guide>
        <p15:guide id="6" orient="horz" pos="3840">
          <p15:clr>
            <a:srgbClr val="A4A3A4"/>
          </p15:clr>
        </p15:guide>
        <p15:guide id="7" pos="3456">
          <p15:clr>
            <a:srgbClr val="A4A3A4"/>
          </p15:clr>
        </p15:guide>
        <p15:guide id="8" pos="272" userDrawn="1">
          <p15:clr>
            <a:srgbClr val="A4A3A4"/>
          </p15:clr>
        </p15:guide>
        <p15:guide id="9" pos="5472">
          <p15:clr>
            <a:srgbClr val="A4A3A4"/>
          </p15:clr>
        </p15:guide>
        <p15:guide id="10" pos="1247" userDrawn="1">
          <p15:clr>
            <a:srgbClr val="A4A3A4"/>
          </p15:clr>
        </p15:guide>
        <p15:guide id="11" pos="4416">
          <p15:clr>
            <a:srgbClr val="A4A3A4"/>
          </p15:clr>
        </p15:guide>
        <p15:guide id="12" pos="4512">
          <p15:clr>
            <a:srgbClr val="A4A3A4"/>
          </p15:clr>
        </p15:guide>
        <p15:guide id="13" pos="3360">
          <p15:clr>
            <a:srgbClr val="A4A3A4"/>
          </p15:clr>
        </p15:guide>
        <p15:guide id="14" pos="1344">
          <p15:clr>
            <a:srgbClr val="A4A3A4"/>
          </p15:clr>
        </p15:guide>
        <p15:guide id="15" pos="2290" userDrawn="1">
          <p15:clr>
            <a:srgbClr val="A4A3A4"/>
          </p15:clr>
        </p15:guide>
        <p15:guide id="16" pos="2400">
          <p15:clr>
            <a:srgbClr val="A4A3A4"/>
          </p15:clr>
        </p15:guide>
        <p15:guide id="17" pos="120" userDrawn="1">
          <p15:clr>
            <a:srgbClr val="A4A3A4"/>
          </p15:clr>
        </p15:guide>
        <p15:guide id="18" pos="56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D7DF"/>
    <a:srgbClr val="C0C0C0"/>
    <a:srgbClr val="702082"/>
    <a:srgbClr val="D8D7DF"/>
    <a:srgbClr val="D8D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50" autoAdjust="0"/>
    <p:restoredTop sz="94660"/>
  </p:normalViewPr>
  <p:slideViewPr>
    <p:cSldViewPr snapToGrid="0" showGuides="1">
      <p:cViewPr>
        <p:scale>
          <a:sx n="100" d="100"/>
          <a:sy n="100" d="100"/>
        </p:scale>
        <p:origin x="1506" y="396"/>
      </p:cViewPr>
      <p:guideLst>
        <p:guide orient="horz" pos="2160"/>
        <p:guide orient="horz" pos="300"/>
        <p:guide orient="horz" pos="960"/>
        <p:guide orient="horz" pos="4032"/>
        <p:guide orient="horz" pos="3840"/>
        <p:guide pos="3456"/>
        <p:guide pos="272"/>
        <p:guide pos="5472"/>
        <p:guide pos="1247"/>
        <p:guide pos="4416"/>
        <p:guide pos="4512"/>
        <p:guide pos="3360"/>
        <p:guide pos="1344"/>
        <p:guide pos="2290"/>
        <p:guide pos="2400"/>
        <p:guide pos="120"/>
        <p:guide pos="561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7" d="100"/>
          <a:sy n="87" d="100"/>
        </p:scale>
        <p:origin x="287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D301E1B6-3125-48A0-B39B-258A8C29552C}" type="datetimeFigureOut">
              <a:rPr lang="en-US" smtClean="0"/>
              <a:t>11/7/2017</a:t>
            </a:fld>
            <a:endParaRPr lang="en-US" dirty="0"/>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Tree>
    <p:extLst>
      <p:ext uri="{BB962C8B-B14F-4D97-AF65-F5344CB8AC3E}">
        <p14:creationId xmlns:p14="http://schemas.microsoft.com/office/powerpoint/2010/main" val="1299402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B97DC975-A455-47BB-A68D-520EABF783D0}" type="datetimeFigureOut">
              <a:rPr lang="en-US" smtClean="0"/>
              <a:pPr/>
              <a:t>11/7/2017</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A499B0F9-5275-4FDD-BFE5-B9E6F2FD770F}" type="slidenum">
              <a:rPr lang="en-US" smtClean="0"/>
              <a:pPr/>
              <a:t>‹#›</a:t>
            </a:fld>
            <a:endParaRPr lang="en-US" dirty="0"/>
          </a:p>
        </p:txBody>
      </p:sp>
    </p:spTree>
    <p:extLst>
      <p:ext uri="{BB962C8B-B14F-4D97-AF65-F5344CB8AC3E}">
        <p14:creationId xmlns:p14="http://schemas.microsoft.com/office/powerpoint/2010/main" val="780051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99B0F9-5275-4FDD-BFE5-B9E6F2FD770F}" type="slidenum">
              <a:rPr lang="en-US" smtClean="0"/>
              <a:pPr/>
              <a:t>1</a:t>
            </a:fld>
            <a:endParaRPr lang="en-US" dirty="0"/>
          </a:p>
        </p:txBody>
      </p:sp>
    </p:spTree>
    <p:extLst>
      <p:ext uri="{BB962C8B-B14F-4D97-AF65-F5344CB8AC3E}">
        <p14:creationId xmlns:p14="http://schemas.microsoft.com/office/powerpoint/2010/main" val="1970141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8257" indent="-303176">
              <a:defRPr>
                <a:solidFill>
                  <a:schemeClr val="tx1"/>
                </a:solidFill>
                <a:latin typeface="Arial" charset="0"/>
              </a:defRPr>
            </a:lvl2pPr>
            <a:lvl3pPr marL="1212703" indent="-242540">
              <a:defRPr>
                <a:solidFill>
                  <a:schemeClr val="tx1"/>
                </a:solidFill>
                <a:latin typeface="Arial" charset="0"/>
              </a:defRPr>
            </a:lvl3pPr>
            <a:lvl4pPr marL="1697785" indent="-242540">
              <a:defRPr>
                <a:solidFill>
                  <a:schemeClr val="tx1"/>
                </a:solidFill>
                <a:latin typeface="Arial" charset="0"/>
              </a:defRPr>
            </a:lvl4pPr>
            <a:lvl5pPr marL="2182866" indent="-242540">
              <a:defRPr>
                <a:solidFill>
                  <a:schemeClr val="tx1"/>
                </a:solidFill>
                <a:latin typeface="Arial" charset="0"/>
              </a:defRPr>
            </a:lvl5pPr>
            <a:lvl6pPr marL="2667947" indent="-242540" fontAlgn="base">
              <a:spcBef>
                <a:spcPct val="0"/>
              </a:spcBef>
              <a:spcAft>
                <a:spcPct val="0"/>
              </a:spcAft>
              <a:defRPr>
                <a:solidFill>
                  <a:schemeClr val="tx1"/>
                </a:solidFill>
                <a:latin typeface="Arial" charset="0"/>
              </a:defRPr>
            </a:lvl6pPr>
            <a:lvl7pPr marL="3153028" indent="-242540" fontAlgn="base">
              <a:spcBef>
                <a:spcPct val="0"/>
              </a:spcBef>
              <a:spcAft>
                <a:spcPct val="0"/>
              </a:spcAft>
              <a:defRPr>
                <a:solidFill>
                  <a:schemeClr val="tx1"/>
                </a:solidFill>
                <a:latin typeface="Arial" charset="0"/>
              </a:defRPr>
            </a:lvl7pPr>
            <a:lvl8pPr marL="3638110" indent="-242540" fontAlgn="base">
              <a:spcBef>
                <a:spcPct val="0"/>
              </a:spcBef>
              <a:spcAft>
                <a:spcPct val="0"/>
              </a:spcAft>
              <a:defRPr>
                <a:solidFill>
                  <a:schemeClr val="tx1"/>
                </a:solidFill>
                <a:latin typeface="Arial" charset="0"/>
              </a:defRPr>
            </a:lvl8pPr>
            <a:lvl9pPr marL="4123192" indent="-242540" fontAlgn="base">
              <a:spcBef>
                <a:spcPct val="0"/>
              </a:spcBef>
              <a:spcAft>
                <a:spcPct val="0"/>
              </a:spcAft>
              <a:defRPr>
                <a:solidFill>
                  <a:schemeClr val="tx1"/>
                </a:solidFill>
                <a:latin typeface="Arial" charset="0"/>
              </a:defRPr>
            </a:lvl9pPr>
          </a:lstStyle>
          <a:p>
            <a:pPr fontAlgn="base">
              <a:spcBef>
                <a:spcPct val="0"/>
              </a:spcBef>
              <a:spcAft>
                <a:spcPct val="0"/>
              </a:spcAft>
              <a:defRPr/>
            </a:pPr>
            <a:fld id="{5711A3D1-318D-4D55-BDDA-4EBBC07C9405}" type="slidenum">
              <a:rPr lang="en-GB" smtClean="0">
                <a:latin typeface="Calibri" pitchFamily="34" charset="0"/>
              </a:rPr>
              <a:pPr fontAlgn="base">
                <a:spcBef>
                  <a:spcPct val="0"/>
                </a:spcBef>
                <a:spcAft>
                  <a:spcPct val="0"/>
                </a:spcAft>
                <a:defRPr/>
              </a:pPr>
              <a:t>2</a:t>
            </a:fld>
            <a:endParaRPr lang="en-GB" dirty="0" smtClean="0">
              <a:latin typeface="Calibri" pitchFamily="34" charset="0"/>
            </a:endParaRPr>
          </a:p>
        </p:txBody>
      </p:sp>
    </p:spTree>
    <p:extLst>
      <p:ext uri="{BB962C8B-B14F-4D97-AF65-F5344CB8AC3E}">
        <p14:creationId xmlns:p14="http://schemas.microsoft.com/office/powerpoint/2010/main" val="131212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8257" indent="-303176">
              <a:defRPr>
                <a:solidFill>
                  <a:schemeClr val="tx1"/>
                </a:solidFill>
                <a:latin typeface="Arial" charset="0"/>
              </a:defRPr>
            </a:lvl2pPr>
            <a:lvl3pPr marL="1212703" indent="-242540">
              <a:defRPr>
                <a:solidFill>
                  <a:schemeClr val="tx1"/>
                </a:solidFill>
                <a:latin typeface="Arial" charset="0"/>
              </a:defRPr>
            </a:lvl3pPr>
            <a:lvl4pPr marL="1697785" indent="-242540">
              <a:defRPr>
                <a:solidFill>
                  <a:schemeClr val="tx1"/>
                </a:solidFill>
                <a:latin typeface="Arial" charset="0"/>
              </a:defRPr>
            </a:lvl4pPr>
            <a:lvl5pPr marL="2182866" indent="-242540">
              <a:defRPr>
                <a:solidFill>
                  <a:schemeClr val="tx1"/>
                </a:solidFill>
                <a:latin typeface="Arial" charset="0"/>
              </a:defRPr>
            </a:lvl5pPr>
            <a:lvl6pPr marL="2667947" indent="-242540" fontAlgn="base">
              <a:spcBef>
                <a:spcPct val="0"/>
              </a:spcBef>
              <a:spcAft>
                <a:spcPct val="0"/>
              </a:spcAft>
              <a:defRPr>
                <a:solidFill>
                  <a:schemeClr val="tx1"/>
                </a:solidFill>
                <a:latin typeface="Arial" charset="0"/>
              </a:defRPr>
            </a:lvl6pPr>
            <a:lvl7pPr marL="3153028" indent="-242540" fontAlgn="base">
              <a:spcBef>
                <a:spcPct val="0"/>
              </a:spcBef>
              <a:spcAft>
                <a:spcPct val="0"/>
              </a:spcAft>
              <a:defRPr>
                <a:solidFill>
                  <a:schemeClr val="tx1"/>
                </a:solidFill>
                <a:latin typeface="Arial" charset="0"/>
              </a:defRPr>
            </a:lvl7pPr>
            <a:lvl8pPr marL="3638110" indent="-242540" fontAlgn="base">
              <a:spcBef>
                <a:spcPct val="0"/>
              </a:spcBef>
              <a:spcAft>
                <a:spcPct val="0"/>
              </a:spcAft>
              <a:defRPr>
                <a:solidFill>
                  <a:schemeClr val="tx1"/>
                </a:solidFill>
                <a:latin typeface="Arial" charset="0"/>
              </a:defRPr>
            </a:lvl8pPr>
            <a:lvl9pPr marL="4123192" indent="-242540" fontAlgn="base">
              <a:spcBef>
                <a:spcPct val="0"/>
              </a:spcBef>
              <a:spcAft>
                <a:spcPct val="0"/>
              </a:spcAft>
              <a:defRPr>
                <a:solidFill>
                  <a:schemeClr val="tx1"/>
                </a:solidFill>
                <a:latin typeface="Arial" charset="0"/>
              </a:defRPr>
            </a:lvl9pPr>
          </a:lstStyle>
          <a:p>
            <a:pPr fontAlgn="base">
              <a:spcBef>
                <a:spcPct val="0"/>
              </a:spcBef>
              <a:spcAft>
                <a:spcPct val="0"/>
              </a:spcAft>
              <a:defRPr/>
            </a:pPr>
            <a:fld id="{5711A3D1-318D-4D55-BDDA-4EBBC07C9405}" type="slidenum">
              <a:rPr lang="en-GB" smtClean="0">
                <a:latin typeface="Calibri" pitchFamily="34" charset="0"/>
              </a:rPr>
              <a:pPr fontAlgn="base">
                <a:spcBef>
                  <a:spcPct val="0"/>
                </a:spcBef>
                <a:spcAft>
                  <a:spcPct val="0"/>
                </a:spcAft>
                <a:defRPr/>
              </a:pPr>
              <a:t>3</a:t>
            </a:fld>
            <a:endParaRPr lang="en-GB" dirty="0" smtClean="0">
              <a:latin typeface="Calibri" pitchFamily="34" charset="0"/>
            </a:endParaRPr>
          </a:p>
        </p:txBody>
      </p:sp>
    </p:spTree>
    <p:extLst>
      <p:ext uri="{BB962C8B-B14F-4D97-AF65-F5344CB8AC3E}">
        <p14:creationId xmlns:p14="http://schemas.microsoft.com/office/powerpoint/2010/main" val="2727659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er template title slide">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59983" y="-65080"/>
            <a:ext cx="6268134" cy="6388099"/>
          </a:xfrm>
          <a:prstGeom prst="rect">
            <a:avLst/>
          </a:prstGeom>
        </p:spPr>
      </p:pic>
      <p:sp>
        <p:nvSpPr>
          <p:cNvPr id="10" name="Rectangle 9"/>
          <p:cNvSpPr/>
          <p:nvPr userDrawn="1"/>
        </p:nvSpPr>
        <p:spPr>
          <a:xfrm>
            <a:off x="0" y="5911550"/>
            <a:ext cx="9144000" cy="946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66190" y="5911550"/>
            <a:ext cx="2847579" cy="946450"/>
          </a:xfrm>
          <a:prstGeom prst="rect">
            <a:avLst/>
          </a:prstGeom>
        </p:spPr>
      </p:pic>
      <p:sp>
        <p:nvSpPr>
          <p:cNvPr id="2" name="Title 1"/>
          <p:cNvSpPr>
            <a:spLocks noGrp="1"/>
          </p:cNvSpPr>
          <p:nvPr>
            <p:ph type="title" hasCustomPrompt="1"/>
          </p:nvPr>
        </p:nvSpPr>
        <p:spPr>
          <a:xfrm>
            <a:off x="457200" y="2249917"/>
            <a:ext cx="3874168" cy="625639"/>
          </a:xfrm>
        </p:spPr>
        <p:txBody>
          <a:bodyPr>
            <a:noAutofit/>
          </a:bodyPr>
          <a:lstStyle>
            <a:lvl1pPr>
              <a:lnSpc>
                <a:spcPts val="2300"/>
              </a:lnSpc>
              <a:defRPr baseline="0">
                <a:solidFill>
                  <a:schemeClr val="bg1"/>
                </a:solidFill>
              </a:defRPr>
            </a:lvl1pPr>
          </a:lstStyle>
          <a:p>
            <a:r>
              <a:rPr lang="en-US" dirty="0" smtClean="0"/>
              <a:t>Communication Plan— click </a:t>
            </a:r>
            <a:r>
              <a:rPr lang="en-US" dirty="0"/>
              <a:t>to </a:t>
            </a:r>
            <a:r>
              <a:rPr lang="en-US" dirty="0" smtClean="0"/>
              <a:t>edit second </a:t>
            </a:r>
            <a:r>
              <a:rPr lang="en-US" dirty="0"/>
              <a:t>line if needed </a:t>
            </a:r>
          </a:p>
        </p:txBody>
      </p:sp>
      <p:sp>
        <p:nvSpPr>
          <p:cNvPr id="22" name="Text Placeholder 21"/>
          <p:cNvSpPr>
            <a:spLocks noGrp="1"/>
          </p:cNvSpPr>
          <p:nvPr>
            <p:ph type="body" sz="quarter" idx="15" hasCustomPrompt="1"/>
          </p:nvPr>
        </p:nvSpPr>
        <p:spPr>
          <a:xfrm>
            <a:off x="457200" y="2913854"/>
            <a:ext cx="4006516" cy="502920"/>
          </a:xfrm>
        </p:spPr>
        <p:txBody>
          <a:bodyPr/>
          <a:lstStyle>
            <a:lvl1pPr>
              <a:lnSpc>
                <a:spcPts val="2000"/>
              </a:lnSpc>
              <a:spcAft>
                <a:spcPts val="0"/>
              </a:spcAft>
              <a:defRPr sz="1800" b="0" baseline="0"/>
            </a:lvl1pPr>
          </a:lstStyle>
          <a:p>
            <a:pPr lvl="0"/>
            <a:r>
              <a:rPr lang="en-US" dirty="0" smtClean="0"/>
              <a:t>Project/initiative Click </a:t>
            </a:r>
            <a:r>
              <a:rPr lang="en-US" dirty="0"/>
              <a:t>to add subhead</a:t>
            </a:r>
          </a:p>
        </p:txBody>
      </p:sp>
      <p:sp>
        <p:nvSpPr>
          <p:cNvPr id="24" name="Text Placeholder 23"/>
          <p:cNvSpPr>
            <a:spLocks noGrp="1"/>
          </p:cNvSpPr>
          <p:nvPr>
            <p:ph type="body" sz="quarter" idx="16" hasCustomPrompt="1"/>
          </p:nvPr>
        </p:nvSpPr>
        <p:spPr>
          <a:xfrm>
            <a:off x="457200" y="4026243"/>
            <a:ext cx="2011680" cy="271081"/>
          </a:xfrm>
        </p:spPr>
        <p:txBody>
          <a:bodyPr/>
          <a:lstStyle>
            <a:lvl1pPr>
              <a:defRPr sz="1200" b="0" baseline="0"/>
            </a:lvl1pPr>
          </a:lstStyle>
          <a:p>
            <a:pPr lvl="0"/>
            <a:r>
              <a:rPr lang="en-US" dirty="0"/>
              <a:t>Insert date</a:t>
            </a:r>
          </a:p>
        </p:txBody>
      </p:sp>
      <p:sp>
        <p:nvSpPr>
          <p:cNvPr id="26" name="Text Placeholder 25"/>
          <p:cNvSpPr>
            <a:spLocks noGrp="1"/>
          </p:cNvSpPr>
          <p:nvPr>
            <p:ph type="body" sz="quarter" idx="17" hasCustomPrompt="1"/>
          </p:nvPr>
        </p:nvSpPr>
        <p:spPr>
          <a:xfrm>
            <a:off x="457200" y="3471031"/>
            <a:ext cx="4006516" cy="527386"/>
          </a:xfrm>
        </p:spPr>
        <p:txBody>
          <a:bodyPr/>
          <a:lstStyle>
            <a:lvl1pPr>
              <a:lnSpc>
                <a:spcPts val="1800"/>
              </a:lnSpc>
              <a:spcAft>
                <a:spcPts val="0"/>
              </a:spcAft>
              <a:defRPr sz="1600" b="0"/>
            </a:lvl1pPr>
          </a:lstStyle>
          <a:p>
            <a:pPr lvl="0"/>
            <a:r>
              <a:rPr lang="en-US" dirty="0"/>
              <a:t>Click to add text</a:t>
            </a:r>
          </a:p>
        </p:txBody>
      </p:sp>
      <p:sp>
        <p:nvSpPr>
          <p:cNvPr id="27" name="Footer Placeholder 4 Copyright"/>
          <p:cNvSpPr>
            <a:spLocks noGrp="1"/>
          </p:cNvSpPr>
          <p:nvPr>
            <p:ph type="ftr" sz="quarter" idx="3"/>
          </p:nvPr>
        </p:nvSpPr>
        <p:spPr>
          <a:xfrm>
            <a:off x="457199" y="6515096"/>
            <a:ext cx="2469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smtClean="0"/>
              <a:t>© 2017 Willis Towers Watson. All rights reserved. </a:t>
            </a:r>
            <a:endParaRPr lang="en-US" dirty="0"/>
          </a:p>
        </p:txBody>
      </p:sp>
      <p:sp>
        <p:nvSpPr>
          <p:cNvPr id="28" name="Rectangle 27"/>
          <p:cNvSpPr/>
          <p:nvPr userDrawn="1"/>
        </p:nvSpPr>
        <p:spPr>
          <a:xfrm>
            <a:off x="457199" y="6400800"/>
            <a:ext cx="445635" cy="92333"/>
          </a:xfrm>
          <a:prstGeom prst="rect">
            <a:avLst/>
          </a:prstGeom>
        </p:spPr>
        <p:txBody>
          <a:bodyPr wrap="none" lIns="0" tIns="0" rIns="0" bIns="0">
            <a:spAutoFit/>
          </a:bodyPr>
          <a:lstStyle/>
          <a:p>
            <a:pPr marL="0" marR="0" indent="0" algn="l" defTabSz="914400" rtl="0" eaLnBrk="1" fontAlgn="auto" latinLnBrk="0" hangingPunct="1">
              <a:lnSpc>
                <a:spcPct val="100000"/>
              </a:lnSpc>
              <a:spcBef>
                <a:spcPts val="0"/>
              </a:spcBef>
              <a:spcAft>
                <a:spcPts val="200"/>
              </a:spcAft>
              <a:buClrTx/>
              <a:buSzTx/>
              <a:buFontTx/>
              <a:buNone/>
              <a:tabLst/>
              <a:defRPr/>
            </a:pPr>
            <a:r>
              <a:rPr lang="en-GB" sz="600" b="1" dirty="0" smtClean="0">
                <a:solidFill>
                  <a:schemeClr val="accent1"/>
                </a:solidFill>
              </a:rPr>
              <a:t>hrtrove.com</a:t>
            </a:r>
          </a:p>
        </p:txBody>
      </p:sp>
    </p:spTree>
    <p:extLst>
      <p:ext uri="{BB962C8B-B14F-4D97-AF65-F5344CB8AC3E}">
        <p14:creationId xmlns:p14="http://schemas.microsoft.com/office/powerpoint/2010/main" val="1781010631"/>
      </p:ext>
    </p:extLst>
  </p:cSld>
  <p:clrMapOvr>
    <a:masterClrMapping/>
  </p:clrMapOvr>
  <p:extLst mod="1">
    <p:ext uri="{DCECCB84-F9BA-43D5-87BE-67443E8EF086}">
      <p15:sldGuideLst xmlns:p15="http://schemas.microsoft.com/office/powerpoint/2012/main">
        <p15:guide id="1" orient="horz" pos="4176">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2936"/>
            <a:ext cx="9144000" cy="1265313"/>
          </a:xfrm>
          <a:prstGeom prst="rect">
            <a:avLst/>
          </a:prstGeom>
        </p:spPr>
      </p:pic>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8" name="Slide Number Placeholder 7"/>
          <p:cNvSpPr>
            <a:spLocks noGrp="1"/>
          </p:cNvSpPr>
          <p:nvPr>
            <p:ph type="sldNum" sz="quarter" idx="11"/>
          </p:nvPr>
        </p:nvSpPr>
        <p:spPr/>
        <p:txBody>
          <a:bodyPr/>
          <a:lstStyle/>
          <a:p>
            <a:fld id="{08EADFFA-431F-46FD-8448-6F4E51CC86A4}" type="slidenum">
              <a:rPr lang="en-US" smtClean="0"/>
              <a:t>‹#›</a:t>
            </a:fld>
            <a:endParaRPr lang="en-US" dirty="0"/>
          </a:p>
        </p:txBody>
      </p:sp>
      <p:sp>
        <p:nvSpPr>
          <p:cNvPr id="5" name="Footer Placeholder 4 Copyright"/>
          <p:cNvSpPr>
            <a:spLocks noGrp="1"/>
          </p:cNvSpPr>
          <p:nvPr>
            <p:ph type="ftr" sz="quarter" idx="3"/>
          </p:nvPr>
        </p:nvSpPr>
        <p:spPr>
          <a:xfrm>
            <a:off x="457199" y="6515096"/>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smtClean="0"/>
              <a:t>© 2017 Willis Towers Watson. All rights reserved. </a:t>
            </a:r>
            <a:endParaRPr lang="en-US" dirty="0"/>
          </a:p>
        </p:txBody>
      </p:sp>
    </p:spTree>
    <p:extLst>
      <p:ext uri="{BB962C8B-B14F-4D97-AF65-F5344CB8AC3E}">
        <p14:creationId xmlns:p14="http://schemas.microsoft.com/office/powerpoint/2010/main" val="31481568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custDataLst>
              <p:tags r:id="rId4"/>
            </p:custDataLst>
          </p:nvPr>
        </p:nvSpPr>
        <p:spPr>
          <a:xfrm rot="19906914">
            <a:off x="243577" y="3029257"/>
            <a:ext cx="8514068" cy="1107996"/>
          </a:xfrm>
          <a:prstGeom prst="rect">
            <a:avLst/>
          </a:prstGeom>
          <a:noFill/>
        </p:spPr>
        <p:txBody>
          <a:bodyPr wrap="square" rtlCol="0" anchor="ctr" anchorCtr="0">
            <a:spAutoFit/>
          </a:bodyPr>
          <a:lstStyle/>
          <a:p>
            <a:pPr algn="ctr"/>
            <a:r>
              <a:rPr lang="en-GB" sz="6600" b="1" baseline="0" smtClean="0">
                <a:solidFill>
                  <a:srgbClr val="C0C0C0"/>
                </a:solidFill>
              </a:rPr>
              <a:t> </a:t>
            </a:r>
            <a:endParaRPr lang="en-GB" b="1" dirty="0">
              <a:solidFill>
                <a:srgbClr val="C0C0C0"/>
              </a:solidFill>
            </a:endParaRPr>
          </a:p>
        </p:txBody>
      </p:sp>
      <p:sp>
        <p:nvSpPr>
          <p:cNvPr id="2" name="Title Placeholder 1"/>
          <p:cNvSpPr>
            <a:spLocks noGrp="1"/>
          </p:cNvSpPr>
          <p:nvPr>
            <p:ph type="title"/>
          </p:nvPr>
        </p:nvSpPr>
        <p:spPr>
          <a:xfrm>
            <a:off x="457200" y="457200"/>
            <a:ext cx="8229600" cy="307777"/>
          </a:xfrm>
          <a:prstGeom prst="rect">
            <a:avLst/>
          </a:prstGeom>
        </p:spPr>
        <p:txBody>
          <a:bodyPr vert="horz" lIns="0" tIns="0" rIns="0" bIns="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524000"/>
            <a:ext cx="8229600" cy="4572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pPr/>
              <a:t>‹#›</a:t>
            </a:fld>
            <a:endParaRPr lang="en-US" dirty="0"/>
          </a:p>
        </p:txBody>
      </p:sp>
      <p:sp>
        <p:nvSpPr>
          <p:cNvPr id="7" name="Footer Placeholder 4 Copyright"/>
          <p:cNvSpPr>
            <a:spLocks noGrp="1"/>
          </p:cNvSpPr>
          <p:nvPr>
            <p:ph type="ftr" sz="quarter" idx="3"/>
          </p:nvPr>
        </p:nvSpPr>
        <p:spPr>
          <a:xfrm>
            <a:off x="457199" y="6515096"/>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GB" dirty="0" smtClean="0"/>
              <a:t>© 2017 Willis Towers Watson. All rights reserved. </a:t>
            </a:r>
            <a:endParaRPr lang="en-US" dirty="0"/>
          </a:p>
        </p:txBody>
      </p:sp>
      <p:sp>
        <p:nvSpPr>
          <p:cNvPr id="9" name="Rectangle 8"/>
          <p:cNvSpPr/>
          <p:nvPr userDrawn="1"/>
        </p:nvSpPr>
        <p:spPr>
          <a:xfrm>
            <a:off x="457199" y="6400800"/>
            <a:ext cx="455253" cy="92333"/>
          </a:xfrm>
          <a:prstGeom prst="rect">
            <a:avLst/>
          </a:prstGeom>
        </p:spPr>
        <p:txBody>
          <a:bodyPr wrap="none" lIns="0" tIns="0" rIns="0" bIns="0">
            <a:spAutoFit/>
          </a:bodyPr>
          <a:lstStyle/>
          <a:p>
            <a:pPr>
              <a:spcAft>
                <a:spcPts val="200"/>
              </a:spcAft>
            </a:pPr>
            <a:r>
              <a:rPr lang="en-GB" sz="600" b="1" dirty="0" smtClean="0">
                <a:solidFill>
                  <a:schemeClr val="accent1"/>
                </a:solidFill>
              </a:rPr>
              <a:t>hrtrove.com</a:t>
            </a:r>
            <a:endParaRPr lang="en-GB" sz="600" b="1" dirty="0">
              <a:solidFill>
                <a:schemeClr val="accent1"/>
              </a:solidFill>
            </a:endParaRP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066242" y="6279396"/>
            <a:ext cx="1255843" cy="417383"/>
          </a:xfrm>
          <a:prstGeom prst="rect">
            <a:avLst/>
          </a:prstGeom>
        </p:spPr>
      </p:pic>
    </p:spTree>
  </p:cSld>
  <p:clrMap bg1="lt1" tx1="dk1" bg2="lt2" tx2="dk2" accent1="accent1" accent2="accent2" accent3="accent3" accent4="accent4" accent5="accent5" accent6="accent6" hlink="hlink" folHlink="folHlink"/>
  <p:sldLayoutIdLst>
    <p:sldLayoutId id="2147483741" r:id="rId1"/>
    <p:sldLayoutId id="2147483739" r:id="rId2"/>
  </p:sldLayoutIdLst>
  <p:hf sldNum="0" hdr="0" dt="0"/>
  <p:txStyles>
    <p:titleStyle>
      <a:lvl1pPr algn="l" defTabSz="914400" rtl="0" eaLnBrk="1" latinLnBrk="0" hangingPunct="1">
        <a:spcBef>
          <a:spcPct val="0"/>
        </a:spcBef>
        <a:buNone/>
        <a:defRPr sz="2000" b="1" kern="1200"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14400" rtl="0" eaLnBrk="1" latinLnBrk="0" hangingPunct="1">
        <a:spcBef>
          <a:spcPts val="0"/>
        </a:spcBef>
        <a:spcAft>
          <a:spcPts val="350"/>
        </a:spcAft>
        <a:buFontTx/>
        <a:buNone/>
        <a:defRPr sz="1800" b="1" kern="120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6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SzPct val="125000"/>
        <a:buFont typeface="Wingdings" pitchFamily="2" charset="2"/>
        <a:buChar char="§"/>
        <a:defRPr sz="16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SzPct val="125000"/>
        <a:buFont typeface="Wingdings" pitchFamily="2" charset="2"/>
        <a:buChar char="§"/>
        <a:defRPr sz="14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SzPct val="125000"/>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1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1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104"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Tackling the Basics of Employee Pay</a:t>
            </a:r>
            <a:endParaRPr lang="en-US" dirty="0"/>
          </a:p>
        </p:txBody>
      </p:sp>
      <p:sp>
        <p:nvSpPr>
          <p:cNvPr id="13" name="Text Placeholder 12"/>
          <p:cNvSpPr>
            <a:spLocks noGrp="1"/>
          </p:cNvSpPr>
          <p:nvPr>
            <p:ph type="body" sz="quarter" idx="15"/>
          </p:nvPr>
        </p:nvSpPr>
        <p:spPr/>
        <p:txBody>
          <a:bodyPr/>
          <a:lstStyle/>
          <a:p>
            <a:r>
              <a:rPr lang="en-US" dirty="0" smtClean="0"/>
              <a:t>Introductory Talking Points</a:t>
            </a:r>
            <a:endParaRPr lang="en-US" dirty="0"/>
          </a:p>
        </p:txBody>
      </p:sp>
      <p:sp>
        <p:nvSpPr>
          <p:cNvPr id="14" name="Text Placeholder 13"/>
          <p:cNvSpPr>
            <a:spLocks noGrp="1"/>
          </p:cNvSpPr>
          <p:nvPr>
            <p:ph type="body" sz="quarter" idx="16"/>
          </p:nvPr>
        </p:nvSpPr>
        <p:spPr/>
        <p:txBody>
          <a:bodyPr/>
          <a:lstStyle/>
          <a:p>
            <a:endParaRPr lang="en-US" dirty="0"/>
          </a:p>
        </p:txBody>
      </p:sp>
      <p:sp>
        <p:nvSpPr>
          <p:cNvPr id="15" name="Text Placeholder 14"/>
          <p:cNvSpPr>
            <a:spLocks noGrp="1"/>
          </p:cNvSpPr>
          <p:nvPr>
            <p:ph type="body" sz="quarter" idx="17"/>
          </p:nvPr>
        </p:nvSpPr>
        <p:spPr/>
        <p:txBody>
          <a:bodyPr/>
          <a:lstStyle/>
          <a:p>
            <a:endParaRPr lang="en-US"/>
          </a:p>
        </p:txBody>
      </p:sp>
      <p:sp>
        <p:nvSpPr>
          <p:cNvPr id="6" name="Footer Placeholder 5"/>
          <p:cNvSpPr>
            <a:spLocks noGrp="1"/>
          </p:cNvSpPr>
          <p:nvPr>
            <p:ph type="ftr" sz="quarter" idx="3"/>
          </p:nvPr>
        </p:nvSpPr>
        <p:spPr/>
        <p:txBody>
          <a:bodyPr/>
          <a:lstStyle/>
          <a:p>
            <a:r>
              <a:rPr lang="en-US" smtClean="0"/>
              <a:t>© 2017 Willis Towers Watson. All rights reserved. </a:t>
            </a:r>
            <a:endParaRPr lang="en-US" dirty="0"/>
          </a:p>
        </p:txBody>
      </p:sp>
    </p:spTree>
    <p:extLst>
      <p:ext uri="{BB962C8B-B14F-4D97-AF65-F5344CB8AC3E}">
        <p14:creationId xmlns:p14="http://schemas.microsoft.com/office/powerpoint/2010/main" val="2840778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custDataLst>
              <p:tags r:id="rId2"/>
            </p:custDataLst>
          </p:nvPr>
        </p:nvSpPr>
        <p:spPr/>
        <p:txBody>
          <a:bodyPr/>
          <a:lstStyle/>
          <a:p>
            <a:r>
              <a:rPr lang="en-US" dirty="0" smtClean="0"/>
              <a:t>Talking from the same script</a:t>
            </a:r>
            <a:endParaRPr lang="en-GB" dirty="0" smtClean="0"/>
          </a:p>
        </p:txBody>
      </p:sp>
      <p:sp>
        <p:nvSpPr>
          <p:cNvPr id="2" name="Footer Placeholder 1"/>
          <p:cNvSpPr>
            <a:spLocks noGrp="1"/>
          </p:cNvSpPr>
          <p:nvPr>
            <p:ph type="ftr" sz="quarter" idx="3"/>
          </p:nvPr>
        </p:nvSpPr>
        <p:spPr/>
        <p:txBody>
          <a:bodyPr/>
          <a:lstStyle/>
          <a:p>
            <a:r>
              <a:rPr lang="en-US" smtClean="0"/>
              <a:t>© 2017 Willis Towers Watson. All rights reserved. </a:t>
            </a:r>
            <a:endParaRPr lang="en-US" dirty="0"/>
          </a:p>
        </p:txBody>
      </p:sp>
      <p:sp>
        <p:nvSpPr>
          <p:cNvPr id="9" name="Path"/>
          <p:cNvSpPr/>
          <p:nvPr/>
        </p:nvSpPr>
        <p:spPr>
          <a:xfrm>
            <a:off x="3276600" y="6561138"/>
            <a:ext cx="5568950" cy="287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GB" sz="600" dirty="0">
              <a:solidFill>
                <a:schemeClr val="tx1"/>
              </a:solidFill>
            </a:endParaRPr>
          </a:p>
        </p:txBody>
      </p:sp>
      <p:sp>
        <p:nvSpPr>
          <p:cNvPr id="14344" name="TextBox 6"/>
          <p:cNvSpPr txBox="1">
            <a:spLocks noChangeArrowheads="1"/>
          </p:cNvSpPr>
          <p:nvPr/>
        </p:nvSpPr>
        <p:spPr bwMode="auto">
          <a:xfrm>
            <a:off x="311150" y="981075"/>
            <a:ext cx="721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smtClean="0"/>
              <a:t> </a:t>
            </a:r>
            <a:endParaRPr lang="en-US" b="1" dirty="0"/>
          </a:p>
        </p:txBody>
      </p:sp>
      <p:graphicFrame>
        <p:nvGraphicFramePr>
          <p:cNvPr id="32" name="Group 206"/>
          <p:cNvGraphicFramePr>
            <a:graphicFrameLocks noGrp="1"/>
          </p:cNvGraphicFramePr>
          <p:nvPr>
            <p:extLst>
              <p:ext uri="{D42A27DB-BD31-4B8C-83A1-F6EECF244321}">
                <p14:modId xmlns:p14="http://schemas.microsoft.com/office/powerpoint/2010/main" val="3384430848"/>
              </p:ext>
            </p:extLst>
          </p:nvPr>
        </p:nvGraphicFramePr>
        <p:xfrm>
          <a:off x="198438" y="1565473"/>
          <a:ext cx="8716962" cy="4258221"/>
        </p:xfrm>
        <a:graphic>
          <a:graphicData uri="http://schemas.openxmlformats.org/drawingml/2006/table">
            <a:tbl>
              <a:tblPr/>
              <a:tblGrid>
                <a:gridCol w="1079211"/>
                <a:gridCol w="2545917"/>
                <a:gridCol w="2545917"/>
                <a:gridCol w="2545917"/>
              </a:tblGrid>
              <a:tr h="509165">
                <a:tc>
                  <a:txBody>
                    <a:bodyPr/>
                    <a:lstStyle/>
                    <a:p>
                      <a:pPr marL="0" marR="0" lvl="0" indent="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cap="none" normalizeH="0" baseline="0" dirty="0" smtClean="0">
                          <a:ln>
                            <a:noFill/>
                          </a:ln>
                          <a:solidFill>
                            <a:schemeClr val="bg1"/>
                          </a:solidFill>
                          <a:effectLst/>
                          <a:latin typeface="+mj-lt"/>
                        </a:rPr>
                        <a:t>Audience</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kern="1200" cap="none" normalizeH="0" baseline="0" dirty="0" smtClean="0">
                          <a:ln>
                            <a:noFill/>
                          </a:ln>
                          <a:solidFill>
                            <a:schemeClr val="bg1"/>
                          </a:solidFill>
                          <a:effectLst/>
                          <a:latin typeface="+mj-lt"/>
                          <a:ea typeface="+mn-ea"/>
                          <a:cs typeface="+mn-cs"/>
                        </a:rPr>
                        <a:t>KNOW</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4"/>
                    </a:solidFill>
                  </a:tcPr>
                </a:tc>
                <a:tc>
                  <a:txBody>
                    <a:bodyPr/>
                    <a:lstStyle/>
                    <a:p>
                      <a:pPr marL="190500" marR="0" lvl="0" indent="-19050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cap="none" normalizeH="0" baseline="0" dirty="0" smtClean="0">
                          <a:ln>
                            <a:noFill/>
                          </a:ln>
                          <a:solidFill>
                            <a:schemeClr val="bg1"/>
                          </a:solidFill>
                          <a:effectLst/>
                          <a:latin typeface="+mj-lt"/>
                        </a:rPr>
                        <a:t>FEEL</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1"/>
                    </a:solidFill>
                  </a:tcPr>
                </a:tc>
                <a:tc>
                  <a:txBody>
                    <a:bodyPr/>
                    <a:lstStyle/>
                    <a:p>
                      <a:pPr marL="190500" marR="0" lvl="0" indent="-19050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cap="none" normalizeH="0" baseline="0" dirty="0" smtClean="0">
                          <a:ln>
                            <a:noFill/>
                          </a:ln>
                          <a:solidFill>
                            <a:schemeClr val="bg1"/>
                          </a:solidFill>
                          <a:effectLst/>
                          <a:latin typeface="+mj-lt"/>
                        </a:rPr>
                        <a:t>DO!</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5"/>
                    </a:solidFill>
                  </a:tcPr>
                </a:tc>
              </a:tr>
              <a:tr h="901567">
                <a:tc>
                  <a:txBody>
                    <a:bodyPr/>
                    <a:lstStyle/>
                    <a:p>
                      <a:pPr marL="177800" marR="0" lvl="0" indent="-177800" algn="l"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000" b="0" i="0" u="none" strike="noStrike" cap="none" normalizeH="0" baseline="0" dirty="0" smtClean="0">
                          <a:ln>
                            <a:noFill/>
                          </a:ln>
                          <a:solidFill>
                            <a:schemeClr val="tx1"/>
                          </a:solidFill>
                          <a:effectLst/>
                          <a:latin typeface="Arial Narrow" pitchFamily="34" charset="0"/>
                        </a:rPr>
                        <a:t>Recruiting Team</a:t>
                      </a: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You’re the first human impression of our company. </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defRPr/>
                      </a:pPr>
                      <a:r>
                        <a:rPr kumimoji="0" lang="en-US" sz="1000" b="0" i="0" u="none" strike="noStrike" cap="none" normalizeH="0" baseline="0" dirty="0" smtClean="0">
                          <a:ln>
                            <a:noFill/>
                          </a:ln>
                          <a:solidFill>
                            <a:schemeClr val="tx1"/>
                          </a:solidFill>
                          <a:effectLst/>
                          <a:latin typeface="Arial Narrow" pitchFamily="34" charset="0"/>
                        </a:rPr>
                        <a:t>Research shows that base pay/salary is what’s most important to candidates when deciding to join a company. </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You have a great opportunity to begin building trust, educating job seekers and candidates on the basics of how pay works and getting them excited about working for us.</a:t>
                      </a: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We hope you are excited about your important role.</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It’s important to us you are confident in ensuring individuals understand the basics. Let us know how we can help. </a:t>
                      </a: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kern="1200" cap="none" normalizeH="0" baseline="0" dirty="0" smtClean="0">
                          <a:ln>
                            <a:noFill/>
                          </a:ln>
                          <a:solidFill>
                            <a:schemeClr val="tx1"/>
                          </a:solidFill>
                          <a:effectLst/>
                          <a:latin typeface="Arial Narrow" pitchFamily="34" charset="0"/>
                          <a:ea typeface="+mn-ea"/>
                          <a:cs typeface="+mn-cs"/>
                        </a:rPr>
                        <a:t>It’s important that you diagnose a candidate’s starting point: </a:t>
                      </a:r>
                    </a:p>
                    <a:p>
                      <a:pPr marL="342900" marR="0" lvl="1" indent="-171450" algn="l" defTabSz="1463675" rtl="0" eaLnBrk="0" fontAlgn="base" latinLnBrk="0" hangingPunct="0">
                        <a:lnSpc>
                          <a:spcPct val="100000"/>
                        </a:lnSpc>
                        <a:spcBef>
                          <a:spcPct val="20000"/>
                        </a:spcBef>
                        <a:spcAft>
                          <a:spcPct val="0"/>
                        </a:spcAft>
                        <a:buClr>
                          <a:srgbClr val="3366CC"/>
                        </a:buClr>
                        <a:buSzTx/>
                        <a:buFont typeface="Arial Narrow" panose="020B0606020202030204" pitchFamily="34" charset="0"/>
                        <a:buChar char="–"/>
                        <a:tabLst/>
                      </a:pPr>
                      <a:r>
                        <a:rPr kumimoji="0" lang="en-US" sz="1000" b="0" i="0" u="none" strike="noStrike" cap="none" normalizeH="0" baseline="0" dirty="0" smtClean="0">
                          <a:ln>
                            <a:noFill/>
                          </a:ln>
                          <a:solidFill>
                            <a:schemeClr val="tx1"/>
                          </a:solidFill>
                          <a:effectLst/>
                          <a:latin typeface="Arial Narrow" pitchFamily="34" charset="0"/>
                        </a:rPr>
                        <a:t>Are they new to the work world? </a:t>
                      </a:r>
                    </a:p>
                    <a:p>
                      <a:pPr marL="342900" marR="0" lvl="1" indent="-171450" algn="l" defTabSz="1463675" rtl="0" eaLnBrk="0" fontAlgn="base" latinLnBrk="0" hangingPunct="0">
                        <a:lnSpc>
                          <a:spcPct val="100000"/>
                        </a:lnSpc>
                        <a:spcBef>
                          <a:spcPct val="20000"/>
                        </a:spcBef>
                        <a:spcAft>
                          <a:spcPct val="0"/>
                        </a:spcAft>
                        <a:buClr>
                          <a:srgbClr val="3366CC"/>
                        </a:buClr>
                        <a:buSzTx/>
                        <a:buFont typeface="Arial Narrow" panose="020B0606020202030204" pitchFamily="34" charset="0"/>
                        <a:buChar char="–"/>
                        <a:tabLst/>
                      </a:pPr>
                      <a:r>
                        <a:rPr kumimoji="0" lang="en-US" sz="1000" b="0" i="0" u="none" strike="noStrike" cap="none" normalizeH="0" baseline="0" dirty="0" smtClean="0">
                          <a:ln>
                            <a:noFill/>
                          </a:ln>
                          <a:solidFill>
                            <a:schemeClr val="tx1"/>
                          </a:solidFill>
                          <a:effectLst/>
                          <a:latin typeface="Arial Narrow" pitchFamily="34" charset="0"/>
                        </a:rPr>
                        <a:t>Have a solid understanding and questions around company or role pay specifics? </a:t>
                      </a:r>
                    </a:p>
                    <a:p>
                      <a:pPr marL="342900" marR="0" lvl="1" indent="-171450" algn="l" defTabSz="1463675" rtl="0" eaLnBrk="0" fontAlgn="base" latinLnBrk="0" hangingPunct="0">
                        <a:lnSpc>
                          <a:spcPct val="100000"/>
                        </a:lnSpc>
                        <a:spcBef>
                          <a:spcPct val="20000"/>
                        </a:spcBef>
                        <a:spcAft>
                          <a:spcPct val="0"/>
                        </a:spcAft>
                        <a:buClr>
                          <a:srgbClr val="3366CC"/>
                        </a:buClr>
                        <a:buSzTx/>
                        <a:buFont typeface="Arial Narrow" panose="020B0606020202030204" pitchFamily="34" charset="0"/>
                        <a:buChar char="–"/>
                        <a:tabLst/>
                      </a:pPr>
                      <a:r>
                        <a:rPr kumimoji="0" lang="en-US" sz="1000" b="0" i="0" u="none" strike="noStrike" cap="none" normalizeH="0" baseline="0" dirty="0" smtClean="0">
                          <a:ln>
                            <a:noFill/>
                          </a:ln>
                          <a:solidFill>
                            <a:schemeClr val="tx1"/>
                          </a:solidFill>
                          <a:effectLst/>
                          <a:latin typeface="Arial Narrow" pitchFamily="34" charset="0"/>
                        </a:rPr>
                        <a:t>Or, somewhere in between? </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anose="05000000000000000000" pitchFamily="2" charset="2"/>
                        <a:buChar char="§"/>
                        <a:tabLst/>
                      </a:pPr>
                      <a:r>
                        <a:rPr kumimoji="0" lang="en-US" sz="1000" b="0" i="0" u="none" strike="noStrike" kern="1200" cap="none" normalizeH="0" baseline="0" dirty="0" smtClean="0">
                          <a:ln>
                            <a:noFill/>
                          </a:ln>
                          <a:solidFill>
                            <a:schemeClr val="tx1"/>
                          </a:solidFill>
                          <a:effectLst/>
                          <a:latin typeface="Arial Narrow" pitchFamily="34" charset="0"/>
                          <a:ea typeface="+mn-ea"/>
                          <a:cs typeface="+mn-cs"/>
                        </a:rPr>
                        <a:t>They may be intimidated or scared to bring up the topic of pay. Make it easy for them by initiating an open conversation with them to explain and answer their questions</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anose="05000000000000000000" pitchFamily="2" charset="2"/>
                        <a:buChar char="§"/>
                        <a:tabLst/>
                      </a:pPr>
                      <a:r>
                        <a:rPr kumimoji="0" lang="en-US" sz="1000" b="0" i="0" u="none" strike="noStrike" kern="1200" cap="none" normalizeH="0" baseline="0" dirty="0" smtClean="0">
                          <a:ln>
                            <a:noFill/>
                          </a:ln>
                          <a:solidFill>
                            <a:schemeClr val="tx1"/>
                          </a:solidFill>
                          <a:effectLst/>
                          <a:latin typeface="Arial Narrow" pitchFamily="34" charset="0"/>
                          <a:ea typeface="+mn-ea"/>
                          <a:cs typeface="+mn-cs"/>
                        </a:rPr>
                        <a:t>Don’t forget to guide them to our education resources</a:t>
                      </a: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r>
              <a:tr h="901567">
                <a:tc>
                  <a:txBody>
                    <a:bodyPr/>
                    <a:lstStyle/>
                    <a:p>
                      <a:pPr marL="177800" marR="0" lvl="0" indent="-177800" algn="l"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000" b="0" i="0" u="none" strike="noStrike" cap="none" normalizeH="0" baseline="0" dirty="0" smtClean="0">
                          <a:ln>
                            <a:noFill/>
                          </a:ln>
                          <a:solidFill>
                            <a:schemeClr val="tx1"/>
                          </a:solidFill>
                          <a:effectLst/>
                          <a:latin typeface="Arial Narrow" pitchFamily="34" charset="0"/>
                        </a:rPr>
                        <a:t>Hiring Managers</a:t>
                      </a: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You’re likely the second impression of our company, and whom candidates will expect to help them understand the basics of their pay and the nitty gritty details. </a:t>
                      </a:r>
                    </a:p>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defRPr/>
                      </a:pPr>
                      <a:r>
                        <a:rPr kumimoji="0" lang="en-US" sz="1000" b="0" i="0" u="none" strike="noStrike" cap="none" normalizeH="0" baseline="0" dirty="0" smtClean="0">
                          <a:ln>
                            <a:noFill/>
                          </a:ln>
                          <a:solidFill>
                            <a:schemeClr val="tx1"/>
                          </a:solidFill>
                          <a:effectLst/>
                          <a:latin typeface="Arial Narrow" pitchFamily="34" charset="0"/>
                        </a:rPr>
                        <a:t>Research shows that base pay/salary is what’s most important to candidates when deciding to join a company. </a:t>
                      </a:r>
                    </a:p>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You have the same opportunity as recruiters, but you underpin their success by providing them relevant and clear details about pay. </a:t>
                      </a: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We hope you are excited about your important role.</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It’s important to us you are confident in ensuring individuals understand the basics and recruiting is set up to succeed. Let your manager know how we can help. </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endParaRPr kumimoji="0" lang="en-US" sz="1000" b="0" i="0" u="none" strike="noStrike" cap="none" normalizeH="0" baseline="0" dirty="0" smtClean="0">
                        <a:ln>
                          <a:noFill/>
                        </a:ln>
                        <a:solidFill>
                          <a:schemeClr val="tx1"/>
                        </a:solidFill>
                        <a:effectLst/>
                        <a:latin typeface="Arial Narrow" pitchFamily="34" charset="0"/>
                      </a:endParaRP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endParaRPr kumimoji="0" lang="en-US" sz="1000" b="0" i="0" u="none" strike="noStrike" cap="none" normalizeH="0" baseline="0" dirty="0" smtClean="0">
                        <a:ln>
                          <a:noFill/>
                        </a:ln>
                        <a:solidFill>
                          <a:schemeClr val="tx1"/>
                        </a:solidFill>
                        <a:effectLst/>
                        <a:latin typeface="Arial Narrow" pitchFamily="34" charset="0"/>
                      </a:endParaRPr>
                    </a:p>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pP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Make sure you understand from the recruiting team each candidate’s starting point</a:t>
                      </a:r>
                    </a:p>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Follow-up with each candidate to fill in any additional questions or gaps. </a:t>
                      </a:r>
                    </a:p>
                    <a:p>
                      <a:pPr marL="190500" marR="0" lvl="0" indent="-190500" algn="l" defTabSz="1463675" rtl="0" eaLnBrk="0" fontAlgn="base" latinLnBrk="0" hangingPunct="0">
                        <a:lnSpc>
                          <a:spcPct val="100000"/>
                        </a:lnSpc>
                        <a:spcBef>
                          <a:spcPct val="20000"/>
                        </a:spcBef>
                        <a:spcAft>
                          <a:spcPct val="0"/>
                        </a:spcAft>
                        <a:buClr>
                          <a:srgbClr val="0A5DC2"/>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As a manager, it’s important you keep the open conversations going all year long with employees since pay is also the most important item on an employee’s list when they are deciding to stay with a company. </a:t>
                      </a: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r>
            </a:tbl>
          </a:graphicData>
        </a:graphic>
      </p:graphicFrame>
    </p:spTree>
    <p:custDataLst>
      <p:tags r:id="rId1"/>
    </p:custDataLst>
    <p:extLst>
      <p:ext uri="{BB962C8B-B14F-4D97-AF65-F5344CB8AC3E}">
        <p14:creationId xmlns:p14="http://schemas.microsoft.com/office/powerpoint/2010/main" val="1131051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custDataLst>
              <p:tags r:id="rId2"/>
            </p:custDataLst>
          </p:nvPr>
        </p:nvSpPr>
        <p:spPr/>
        <p:txBody>
          <a:bodyPr/>
          <a:lstStyle/>
          <a:p>
            <a:r>
              <a:rPr lang="en-US" dirty="0" smtClean="0"/>
              <a:t>Talking from the same script</a:t>
            </a:r>
            <a:endParaRPr lang="en-GB" dirty="0" smtClean="0"/>
          </a:p>
        </p:txBody>
      </p:sp>
      <p:sp>
        <p:nvSpPr>
          <p:cNvPr id="2" name="Footer Placeholder 1"/>
          <p:cNvSpPr>
            <a:spLocks noGrp="1"/>
          </p:cNvSpPr>
          <p:nvPr>
            <p:ph type="ftr" sz="quarter" idx="3"/>
          </p:nvPr>
        </p:nvSpPr>
        <p:spPr/>
        <p:txBody>
          <a:bodyPr/>
          <a:lstStyle/>
          <a:p>
            <a:r>
              <a:rPr lang="en-US" smtClean="0"/>
              <a:t>© 2017 Willis Towers Watson. All rights reserved. </a:t>
            </a:r>
            <a:endParaRPr lang="en-US" dirty="0"/>
          </a:p>
        </p:txBody>
      </p:sp>
      <p:sp>
        <p:nvSpPr>
          <p:cNvPr id="9" name="Path"/>
          <p:cNvSpPr/>
          <p:nvPr/>
        </p:nvSpPr>
        <p:spPr>
          <a:xfrm>
            <a:off x="3276600" y="6561138"/>
            <a:ext cx="5568950" cy="287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en-GB" sz="600" dirty="0">
              <a:solidFill>
                <a:schemeClr val="tx1"/>
              </a:solidFill>
            </a:endParaRPr>
          </a:p>
        </p:txBody>
      </p:sp>
      <p:sp>
        <p:nvSpPr>
          <p:cNvPr id="14344" name="TextBox 6"/>
          <p:cNvSpPr txBox="1">
            <a:spLocks noChangeArrowheads="1"/>
          </p:cNvSpPr>
          <p:nvPr/>
        </p:nvSpPr>
        <p:spPr bwMode="auto">
          <a:xfrm>
            <a:off x="311150" y="981075"/>
            <a:ext cx="721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smtClean="0"/>
              <a:t> </a:t>
            </a:r>
            <a:endParaRPr lang="en-US" b="1" dirty="0"/>
          </a:p>
        </p:txBody>
      </p:sp>
      <p:graphicFrame>
        <p:nvGraphicFramePr>
          <p:cNvPr id="32" name="Group 206"/>
          <p:cNvGraphicFramePr>
            <a:graphicFrameLocks noGrp="1"/>
          </p:cNvGraphicFramePr>
          <p:nvPr>
            <p:extLst>
              <p:ext uri="{D42A27DB-BD31-4B8C-83A1-F6EECF244321}">
                <p14:modId xmlns:p14="http://schemas.microsoft.com/office/powerpoint/2010/main" val="2337549365"/>
              </p:ext>
            </p:extLst>
          </p:nvPr>
        </p:nvGraphicFramePr>
        <p:xfrm>
          <a:off x="198438" y="1565473"/>
          <a:ext cx="8716962" cy="3130453"/>
        </p:xfrm>
        <a:graphic>
          <a:graphicData uri="http://schemas.openxmlformats.org/drawingml/2006/table">
            <a:tbl>
              <a:tblPr/>
              <a:tblGrid>
                <a:gridCol w="1079211"/>
                <a:gridCol w="2545917"/>
                <a:gridCol w="2545917"/>
                <a:gridCol w="2545917"/>
              </a:tblGrid>
              <a:tr h="509165">
                <a:tc>
                  <a:txBody>
                    <a:bodyPr/>
                    <a:lstStyle/>
                    <a:p>
                      <a:pPr marL="0" marR="0" lvl="0" indent="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cap="none" normalizeH="0" baseline="0" dirty="0" smtClean="0">
                          <a:ln>
                            <a:noFill/>
                          </a:ln>
                          <a:solidFill>
                            <a:schemeClr val="bg1"/>
                          </a:solidFill>
                          <a:effectLst/>
                          <a:latin typeface="+mj-lt"/>
                        </a:rPr>
                        <a:t>Audience</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kern="1200" cap="none" normalizeH="0" baseline="0" dirty="0" smtClean="0">
                          <a:ln>
                            <a:noFill/>
                          </a:ln>
                          <a:solidFill>
                            <a:schemeClr val="bg1"/>
                          </a:solidFill>
                          <a:effectLst/>
                          <a:latin typeface="+mj-lt"/>
                          <a:ea typeface="+mn-ea"/>
                          <a:cs typeface="+mn-cs"/>
                        </a:rPr>
                        <a:t>KNOW</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4"/>
                    </a:solidFill>
                  </a:tcPr>
                </a:tc>
                <a:tc>
                  <a:txBody>
                    <a:bodyPr/>
                    <a:lstStyle/>
                    <a:p>
                      <a:pPr marL="190500" marR="0" lvl="0" indent="-19050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cap="none" normalizeH="0" baseline="0" dirty="0" smtClean="0">
                          <a:ln>
                            <a:noFill/>
                          </a:ln>
                          <a:solidFill>
                            <a:schemeClr val="bg1"/>
                          </a:solidFill>
                          <a:effectLst/>
                          <a:latin typeface="+mj-lt"/>
                        </a:rPr>
                        <a:t>FEEL</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1"/>
                    </a:solidFill>
                  </a:tcPr>
                </a:tc>
                <a:tc>
                  <a:txBody>
                    <a:bodyPr/>
                    <a:lstStyle/>
                    <a:p>
                      <a:pPr marL="190500" marR="0" lvl="0" indent="-190500" algn="ctr"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200" b="1" i="0" u="none" strike="noStrike" cap="none" normalizeH="0" baseline="0" dirty="0" smtClean="0">
                          <a:ln>
                            <a:noFill/>
                          </a:ln>
                          <a:solidFill>
                            <a:schemeClr val="bg1"/>
                          </a:solidFill>
                          <a:effectLst/>
                          <a:latin typeface="+mj-lt"/>
                        </a:rPr>
                        <a:t>DO!</a:t>
                      </a:r>
                    </a:p>
                  </a:txBody>
                  <a:tcPr marT="45724" marB="45724" anchor="ctr"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solidFill>
                      <a:schemeClr val="accent5"/>
                    </a:solidFill>
                  </a:tcPr>
                </a:tc>
              </a:tr>
              <a:tr h="901567">
                <a:tc>
                  <a:txBody>
                    <a:bodyPr/>
                    <a:lstStyle/>
                    <a:p>
                      <a:pPr marL="0" marR="0" lvl="0" indent="0" algn="l" defTabSz="1463675" rtl="0" eaLnBrk="0" fontAlgn="base" latinLnBrk="0" hangingPunct="0">
                        <a:lnSpc>
                          <a:spcPct val="100000"/>
                        </a:lnSpc>
                        <a:spcBef>
                          <a:spcPct val="20000"/>
                        </a:spcBef>
                        <a:spcAft>
                          <a:spcPct val="0"/>
                        </a:spcAft>
                        <a:buClr>
                          <a:srgbClr val="3366CC"/>
                        </a:buClr>
                        <a:buSzTx/>
                        <a:buFont typeface="Wingdings" pitchFamily="2" charset="2"/>
                        <a:buNone/>
                        <a:tabLst/>
                      </a:pPr>
                      <a:r>
                        <a:rPr kumimoji="0" lang="en-US" sz="1000" b="0" i="0" u="none" strike="noStrike" cap="none" normalizeH="0" baseline="0" dirty="0" smtClean="0">
                          <a:ln>
                            <a:noFill/>
                          </a:ln>
                          <a:solidFill>
                            <a:schemeClr val="tx1"/>
                          </a:solidFill>
                          <a:effectLst/>
                          <a:latin typeface="Arial Narrow" pitchFamily="34" charset="0"/>
                        </a:rPr>
                        <a:t>Executive Leaders</a:t>
                      </a: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defRPr/>
                      </a:pPr>
                      <a:r>
                        <a:rPr lang="en-US" sz="1000" dirty="0" smtClean="0">
                          <a:latin typeface="Arial Narrow" panose="020B0606020202030204" pitchFamily="34" charset="0"/>
                        </a:rPr>
                        <a:t>As a leader, you</a:t>
                      </a:r>
                      <a:r>
                        <a:rPr lang="en-US" sz="1000" baseline="0" dirty="0" smtClean="0">
                          <a:latin typeface="Arial Narrow" panose="020B0606020202030204" pitchFamily="34" charset="0"/>
                        </a:rPr>
                        <a:t> make a big impression, but from a distance for most candidates. </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defRPr/>
                      </a:pPr>
                      <a:r>
                        <a:rPr kumimoji="0" lang="en-US" sz="1000" b="0" i="0" u="none" strike="noStrike" cap="none" normalizeH="0" baseline="0" dirty="0" smtClean="0">
                          <a:ln>
                            <a:noFill/>
                          </a:ln>
                          <a:solidFill>
                            <a:schemeClr val="tx1"/>
                          </a:solidFill>
                          <a:effectLst/>
                          <a:latin typeface="Arial Narrow" pitchFamily="34" charset="0"/>
                        </a:rPr>
                        <a:t>Research shows that base pay/salary is what’s most important to candidates when deciding to join a company. </a:t>
                      </a:r>
                      <a:endParaRPr lang="en-US" sz="1000" baseline="0" dirty="0" smtClean="0">
                        <a:latin typeface="Arial Narrow" panose="020B0606020202030204" pitchFamily="34" charset="0"/>
                      </a:endParaRP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defRPr/>
                      </a:pPr>
                      <a:r>
                        <a:rPr lang="en-US" sz="1000" dirty="0" smtClean="0">
                          <a:latin typeface="Arial Narrow" panose="020B0606020202030204" pitchFamily="34" charset="0"/>
                        </a:rPr>
                        <a:t>Our total rewards program, including employee pay, is a key aspect of the experience of working here. It propels keeping employees, makes us competitive in the market, attracts great candidates and increases employee engagement.  </a:t>
                      </a:r>
                    </a:p>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defRPr/>
                      </a:pPr>
                      <a:r>
                        <a:rPr lang="en-US" sz="1000" dirty="0" smtClean="0">
                          <a:latin typeface="Arial Narrow" panose="020B0606020202030204" pitchFamily="34" charset="0"/>
                        </a:rPr>
                        <a:t>While</a:t>
                      </a:r>
                      <a:r>
                        <a:rPr lang="en-US" sz="1000" baseline="0" dirty="0" smtClean="0">
                          <a:latin typeface="Arial Narrow" panose="020B0606020202030204" pitchFamily="34" charset="0"/>
                        </a:rPr>
                        <a:t> others are primarily responsible for educating employees in the basics and specific details about pay, you set underscore the importance of doing so early and often, and with clarity. </a:t>
                      </a:r>
                      <a:endParaRPr lang="en-US" sz="1000" dirty="0" smtClean="0">
                        <a:latin typeface="Arial Narrow" panose="020B0606020202030204"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90500" marR="0" lvl="0" indent="-190500" algn="l" defTabSz="1463675" rtl="0" eaLnBrk="0" fontAlgn="base" latinLnBrk="0" hangingPunct="0">
                        <a:lnSpc>
                          <a:spcPct val="100000"/>
                        </a:lnSpc>
                        <a:spcBef>
                          <a:spcPct val="20000"/>
                        </a:spcBef>
                        <a:spcAft>
                          <a:spcPct val="0"/>
                        </a:spcAft>
                        <a:buClr>
                          <a:srgbClr val="3366CC"/>
                        </a:buClr>
                        <a:buSzTx/>
                        <a:buFont typeface="Wingdings"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As part of the leadership team, we need you to feel the underlying responsibility and excitement for what it means to work at our company. </a:t>
                      </a: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171450" marR="0" lvl="0" indent="-171450" algn="l" defTabSz="1463675" rtl="0" eaLnBrk="0" fontAlgn="base" latinLnBrk="0" hangingPunct="0">
                        <a:lnSpc>
                          <a:spcPct val="100000"/>
                        </a:lnSpc>
                        <a:spcBef>
                          <a:spcPct val="20000"/>
                        </a:spcBef>
                        <a:spcAft>
                          <a:spcPct val="0"/>
                        </a:spcAft>
                        <a:buClr>
                          <a:srgbClr val="3366CC"/>
                        </a:buClr>
                        <a:buSzTx/>
                        <a:buFont typeface="Wingdings" panose="05000000000000000000"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It’s critical you keep the pulse on how things on going with candidates and employees. </a:t>
                      </a:r>
                    </a:p>
                    <a:p>
                      <a:pPr marL="171450" marR="0" lvl="0" indent="-171450" algn="l" defTabSz="1463675" rtl="0" eaLnBrk="0" fontAlgn="base" latinLnBrk="0" hangingPunct="0">
                        <a:lnSpc>
                          <a:spcPct val="100000"/>
                        </a:lnSpc>
                        <a:spcBef>
                          <a:spcPct val="20000"/>
                        </a:spcBef>
                        <a:spcAft>
                          <a:spcPct val="0"/>
                        </a:spcAft>
                        <a:buClr>
                          <a:srgbClr val="3366CC"/>
                        </a:buClr>
                        <a:buSzTx/>
                        <a:buFont typeface="Wingdings" panose="05000000000000000000" pitchFamily="2" charset="2"/>
                        <a:buChar char="§"/>
                        <a:tabLst/>
                      </a:pPr>
                      <a:r>
                        <a:rPr kumimoji="0" lang="en-US" sz="1000" b="0" i="0" u="none" strike="noStrike" cap="none" normalizeH="0" baseline="0" dirty="0" smtClean="0">
                          <a:ln>
                            <a:noFill/>
                          </a:ln>
                          <a:solidFill>
                            <a:schemeClr val="tx1"/>
                          </a:solidFill>
                          <a:effectLst/>
                          <a:latin typeface="Arial Narrow" pitchFamily="34" charset="0"/>
                        </a:rPr>
                        <a:t>Make open conversations with other leaders and managers about pay and total rewards an important part of running the business.</a:t>
                      </a:r>
                      <a:endParaRPr kumimoji="0" lang="en-US" sz="1000" b="0" i="0" u="none" strike="noStrike" cap="none" normalizeH="0" baseline="0" dirty="0" smtClean="0">
                        <a:ln>
                          <a:noFill/>
                        </a:ln>
                        <a:solidFill>
                          <a:schemeClr val="tx1"/>
                        </a:solidFill>
                        <a:effectLst/>
                        <a:latin typeface="Arial Narrow" pitchFamily="34" charset="0"/>
                      </a:endParaRPr>
                    </a:p>
                  </a:txBody>
                  <a:tcPr marT="45724" marB="45724"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r>
            </a:tbl>
          </a:graphicData>
        </a:graphic>
      </p:graphicFrame>
    </p:spTree>
    <p:custDataLst>
      <p:tags r:id="rId1"/>
    </p:custDataLst>
    <p:extLst>
      <p:ext uri="{BB962C8B-B14F-4D97-AF65-F5344CB8AC3E}">
        <p14:creationId xmlns:p14="http://schemas.microsoft.com/office/powerpoint/2010/main" val="2246162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T_FOOTER" val="Watermark"/>
  <p:tag name="TAGPREFIX" val="WT_"/>
  <p:tag name="WT_TEMPLATENAME" val="WTW.pptx"/>
  <p:tag name="WT_CREATEDATE" val="14 March 2017"/>
  <p:tag name="WT_DPI" val=""/>
</p:tagLst>
</file>

<file path=ppt/tags/tag2.xml><?xml version="1.0" encoding="utf-8"?>
<p:tagLst xmlns:a="http://schemas.openxmlformats.org/drawingml/2006/main" xmlns:r="http://schemas.openxmlformats.org/officeDocument/2006/relationships" xmlns:p="http://schemas.openxmlformats.org/presentationml/2006/main">
  <p:tag name="TW_FOOTER" val="Watermark"/>
  <p:tag name="WT_FOOTER" val="Watermark"/>
</p:tagLst>
</file>

<file path=ppt/tags/tag3.xml><?xml version="1.0" encoding="utf-8"?>
<p:tagLst xmlns:a="http://schemas.openxmlformats.org/drawingml/2006/main" xmlns:r="http://schemas.openxmlformats.org/officeDocument/2006/relationships" xmlns:p="http://schemas.openxmlformats.org/presentationml/2006/main">
  <p:tag name="TW_DIALOGNAME" val="Text"/>
  <p:tag name="TW_SHORTNAME" val="BASIC"/>
  <p:tag name="TW_ASSOCIATEDSLIDES" val=""/>
  <p:tag name="TW_INNEWPRESENTATION" val="YES"/>
  <p:tag name="TW_ONINSERTSLIDEDLG" val="YES"/>
</p:tagLst>
</file>

<file path=ppt/tags/tag4.xml><?xml version="1.0" encoding="utf-8"?>
<p:tagLst xmlns:a="http://schemas.openxmlformats.org/drawingml/2006/main" xmlns:r="http://schemas.openxmlformats.org/officeDocument/2006/relationships" xmlns:p="http://schemas.openxmlformats.org/presentationml/2006/main">
  <p:tag name="TW_DELETETEXT" val="YES"/>
</p:tagLst>
</file>

<file path=ppt/tags/tag5.xml><?xml version="1.0" encoding="utf-8"?>
<p:tagLst xmlns:a="http://schemas.openxmlformats.org/drawingml/2006/main" xmlns:r="http://schemas.openxmlformats.org/officeDocument/2006/relationships" xmlns:p="http://schemas.openxmlformats.org/presentationml/2006/main">
  <p:tag name="TW_DIALOGNAME" val="Text"/>
  <p:tag name="TW_SHORTNAME" val="BASIC"/>
  <p:tag name="TW_ASSOCIATEDSLIDES" val=""/>
  <p:tag name="TW_INNEWPRESENTATION" val="YES"/>
  <p:tag name="TW_ONINSERTSLIDEDLG" val="YES"/>
</p:tagLst>
</file>

<file path=ppt/tags/tag6.xml><?xml version="1.0" encoding="utf-8"?>
<p:tagLst xmlns:a="http://schemas.openxmlformats.org/drawingml/2006/main" xmlns:r="http://schemas.openxmlformats.org/officeDocument/2006/relationships" xmlns:p="http://schemas.openxmlformats.org/presentationml/2006/main">
  <p:tag name="TW_DELETETEXT" val="YES"/>
</p:tagLst>
</file>

<file path=ppt/theme/theme1.xml><?xml version="1.0" encoding="utf-8"?>
<a:theme xmlns:a="http://schemas.openxmlformats.org/drawingml/2006/main" name="WTW">
  <a:themeElements>
    <a:clrScheme name="WTW Theme">
      <a:dk1>
        <a:sysClr val="windowText" lastClr="000000"/>
      </a:dk1>
      <a:lt1>
        <a:sysClr val="window" lastClr="FFFFFF"/>
      </a:lt1>
      <a:dk2>
        <a:srgbClr val="63666A"/>
      </a:dk2>
      <a:lt2>
        <a:srgbClr val="EEECE1"/>
      </a:lt2>
      <a:accent1>
        <a:srgbClr val="702082"/>
      </a:accent1>
      <a:accent2>
        <a:srgbClr val="FFB81C"/>
      </a:accent2>
      <a:accent3>
        <a:srgbClr val="00A0D2"/>
      </a:accent3>
      <a:accent4>
        <a:srgbClr val="C110A0"/>
      </a:accent4>
      <a:accent5>
        <a:srgbClr val="00C389"/>
      </a:accent5>
      <a:accent6>
        <a:srgbClr val="63666A"/>
      </a:accent6>
      <a:hlink>
        <a:srgbClr val="00A0D2"/>
      </a:hlink>
      <a:folHlink>
        <a:srgbClr val="63666A"/>
      </a:folHlink>
    </a:clrScheme>
    <a:fontScheme name="Willis Towers Wat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WTW Light Gray">
      <a:srgbClr val="D8DBD8"/>
    </a:custClr>
    <a:custClr name="WTW Light Violet">
      <a:srgbClr val="D8D7DF"/>
    </a:custClr>
    <a:custClr name="WTW Pink">
      <a:srgbClr val="DDD0CF"/>
    </a:custClr>
    <a:custClr name="WTW Light Blue">
      <a:srgbClr val="C8D7DF"/>
    </a:custClr>
    <a:custClr name="WTW Light Green">
      <a:srgbClr val="D9E6DC"/>
    </a:custClr>
    <a:custClr name="WTW Light Sand">
      <a:srgbClr val="EFEEDE"/>
    </a:custClr>
  </a:custClrLst>
  <a:extLst>
    <a:ext uri="{05A4C25C-085E-4340-85A3-A5531E510DB2}">
      <thm15:themeFamily xmlns:thm15="http://schemas.microsoft.com/office/thememl/2012/main" name="Presentation461" id="{D9369743-1FF6-46BD-812F-C556575F0977}" vid="{2F04C674-D7EA-43AC-ABA7-288918924A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WTW</Template>
  <TotalTime>356</TotalTime>
  <Words>552</Words>
  <Application>Microsoft Office PowerPoint</Application>
  <PresentationFormat>On-screen Show (4:3)</PresentationFormat>
  <Paragraphs>50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Narrow</vt:lpstr>
      <vt:lpstr>Calibri</vt:lpstr>
      <vt:lpstr>Wingdings</vt:lpstr>
      <vt:lpstr>WTW</vt:lpstr>
      <vt:lpstr>Tackling the Basics of Employee Pay</vt:lpstr>
      <vt:lpstr>Talking from the same script</vt:lpstr>
      <vt:lpstr>Talking from the same script</vt:lpstr>
    </vt:vector>
  </TitlesOfParts>
  <Company>Willis Towers Watson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Communication Planning</dc:subject>
  <dc:creator>Diane Gwon (Mkt/Corp, White Plains)</dc:creator>
  <cp:keywords>Communication Planning</cp:keywords>
  <dc:description>Copyright © 2017 Willis Towers Watson. All rights reserved.
https://www.hrtrove.com/conditions-of-use</dc:description>
  <cp:lastModifiedBy>Elizabeth Byerly (Ben/HQ, Atlanta)</cp:lastModifiedBy>
  <cp:revision>29</cp:revision>
  <cp:lastPrinted>2017-01-10T23:11:46Z</cp:lastPrinted>
  <dcterms:created xsi:type="dcterms:W3CDTF">2017-06-01T17:56:38Z</dcterms:created>
  <dcterms:modified xsi:type="dcterms:W3CDTF">2017-11-07T18:01:44Z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atermark">
    <vt:lpwstr/>
  </property>
</Properties>
</file>